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handoutMasterIdLst>
    <p:handoutMasterId r:id="rId45"/>
  </p:handoutMasterIdLst>
  <p:sldIdLst>
    <p:sldId id="256" r:id="rId2"/>
    <p:sldId id="466" r:id="rId3"/>
    <p:sldId id="444" r:id="rId4"/>
    <p:sldId id="445" r:id="rId5"/>
    <p:sldId id="409" r:id="rId6"/>
    <p:sldId id="447" r:id="rId7"/>
    <p:sldId id="335" r:id="rId8"/>
    <p:sldId id="405" r:id="rId9"/>
    <p:sldId id="363" r:id="rId10"/>
    <p:sldId id="342" r:id="rId11"/>
    <p:sldId id="391" r:id="rId12"/>
    <p:sldId id="448" r:id="rId13"/>
    <p:sldId id="344" r:id="rId14"/>
    <p:sldId id="449" r:id="rId15"/>
    <p:sldId id="392" r:id="rId16"/>
    <p:sldId id="452" r:id="rId17"/>
    <p:sldId id="411" r:id="rId18"/>
    <p:sldId id="450" r:id="rId19"/>
    <p:sldId id="413" r:id="rId20"/>
    <p:sldId id="258" r:id="rId21"/>
    <p:sldId id="415" r:id="rId22"/>
    <p:sldId id="417" r:id="rId23"/>
    <p:sldId id="422" r:id="rId24"/>
    <p:sldId id="423" r:id="rId25"/>
    <p:sldId id="425" r:id="rId26"/>
    <p:sldId id="426" r:id="rId27"/>
    <p:sldId id="427" r:id="rId28"/>
    <p:sldId id="429" r:id="rId29"/>
    <p:sldId id="561" r:id="rId30"/>
    <p:sldId id="434" r:id="rId31"/>
    <p:sldId id="454" r:id="rId32"/>
    <p:sldId id="460" r:id="rId33"/>
    <p:sldId id="461" r:id="rId34"/>
    <p:sldId id="462" r:id="rId35"/>
    <p:sldId id="463" r:id="rId36"/>
    <p:sldId id="464" r:id="rId37"/>
    <p:sldId id="465" r:id="rId38"/>
    <p:sldId id="442" r:id="rId39"/>
    <p:sldId id="345" r:id="rId40"/>
    <p:sldId id="451" r:id="rId41"/>
    <p:sldId id="562" r:id="rId42"/>
    <p:sldId id="56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2"/>
    <p:restoredTop sz="66667"/>
  </p:normalViewPr>
  <p:slideViewPr>
    <p:cSldViewPr snapToGrid="0" snapToObjects="1">
      <p:cViewPr varScale="1">
        <p:scale>
          <a:sx n="83" d="100"/>
          <a:sy n="83" d="100"/>
        </p:scale>
        <p:origin x="2264" y="192"/>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8/15/22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8/15/22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second session, on Data Visualization. </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consolidate this into a more general template. Here’s a template for making </a:t>
            </a:r>
            <a:r>
              <a:rPr lang="en-US" i="1" dirty="0"/>
              <a:t>any</a:t>
            </a:r>
            <a:r>
              <a:rPr lang="en-US" i="0" dirty="0"/>
              <a:t> kind of graph with ggplot2. </a:t>
            </a:r>
            <a:endParaRPr lang="en-US" dirty="0"/>
          </a:p>
          <a:p>
            <a:endParaRPr lang="en-US" dirty="0"/>
          </a:p>
          <a:p>
            <a:r>
              <a:rPr lang="en-US" dirty="0"/>
              <a:t>You start with the code written in </a:t>
            </a:r>
            <a:r>
              <a:rPr lang="en-US" b="1" dirty="0"/>
              <a:t>black</a:t>
            </a:r>
            <a:r>
              <a:rPr lang="en-US" dirty="0"/>
              <a:t> – black is constant part - and fill in the details written in </a:t>
            </a:r>
            <a:r>
              <a:rPr lang="en-US" b="1" dirty="0"/>
              <a:t>blue</a:t>
            </a:r>
            <a:r>
              <a:rPr lang="en-US" dirty="0"/>
              <a:t>.</a:t>
            </a:r>
          </a:p>
          <a:p>
            <a:endParaRPr lang="en-US" b="0" baseline="0" dirty="0"/>
          </a:p>
          <a:p>
            <a:r>
              <a:rPr lang="en-US" b="0" baseline="0" dirty="0"/>
              <a:t>The first detail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 and</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r>
              <a:rPr lang="en-US" dirty="0"/>
              <a:t>The opposite of “tidy” is often called “messy.” And often times a lot of the data analysis work is to convert “messy” data into “tidy data.” But for now, fortunately for us, the </a:t>
            </a:r>
            <a:r>
              <a:rPr lang="en-US" dirty="0" err="1"/>
              <a:t>covid_testing</a:t>
            </a:r>
            <a:r>
              <a:rPr lang="en-US" dirty="0"/>
              <a:t> data set is tidy already. </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This is where you tell R how you want the columns of the data frame represented as graphical markings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a thing that we can perceive about a data element on a graphic, such as its position on an x/y grid, but also other features such as for example its color.</a:t>
            </a:r>
          </a:p>
          <a:p>
            <a:endParaRPr lang="en-US" dirty="0"/>
          </a:p>
          <a:p>
            <a:r>
              <a:rPr lang="en-US" dirty="0"/>
              <a:t>An </a:t>
            </a:r>
            <a:r>
              <a:rPr lang="en-US" b="1" dirty="0"/>
              <a:t>aesthetic mapping </a:t>
            </a:r>
            <a:r>
              <a:rPr lang="en-US" dirty="0"/>
              <a:t>is how you tell R how you want to represent the columns of a data frame on the plot.</a:t>
            </a:r>
          </a:p>
          <a:p>
            <a:endParaRPr lang="en-US" dirty="0"/>
          </a:p>
          <a:p>
            <a:r>
              <a:rPr lang="en-US" dirty="0"/>
              <a:t>For example: consider this data frame with 3 columns: a, b, and c; and this x/y grid.</a:t>
            </a:r>
          </a:p>
          <a:p>
            <a:endParaRPr lang="en-US" dirty="0"/>
          </a:p>
          <a:p>
            <a:pPr marL="171450" indent="-171450">
              <a:buFont typeface="Arial" panose="020B0604020202020204" pitchFamily="34" charset="0"/>
              <a:buChar char="•"/>
            </a:pPr>
            <a:r>
              <a:rPr lang="en-US" dirty="0"/>
              <a:t>The aesthetic mapping above defines that </a:t>
            </a:r>
            <a:r>
              <a:rPr lang="en-US" b="1" dirty="0"/>
              <a:t>x</a:t>
            </a:r>
            <a:r>
              <a:rPr lang="en-US" dirty="0"/>
              <a:t> axis position of each marking should be derived from the "</a:t>
            </a:r>
            <a:r>
              <a:rPr lang="en-US" b="1" dirty="0"/>
              <a:t>a</a:t>
            </a:r>
            <a:r>
              <a:rPr lang="en-US" dirty="0"/>
              <a:t>" column</a:t>
            </a:r>
          </a:p>
          <a:p>
            <a:pPr marL="171450" indent="-171450">
              <a:buFont typeface="Arial" panose="020B0604020202020204" pitchFamily="34" charset="0"/>
              <a:buChar char="•"/>
            </a:pPr>
            <a:r>
              <a:rPr lang="en-US" dirty="0"/>
              <a:t>The </a:t>
            </a:r>
            <a:r>
              <a:rPr lang="en-US" b="1" dirty="0"/>
              <a:t>y</a:t>
            </a:r>
            <a:r>
              <a:rPr lang="en-US" dirty="0"/>
              <a:t> axis position from the "</a:t>
            </a:r>
            <a:r>
              <a:rPr lang="en-US" b="1" dirty="0"/>
              <a:t>b</a:t>
            </a:r>
            <a:r>
              <a:rPr lang="en-US" dirty="0"/>
              <a:t>" column</a:t>
            </a:r>
          </a:p>
          <a:p>
            <a:pPr marL="171450" indent="-171450">
              <a:buFont typeface="Arial" panose="020B0604020202020204" pitchFamily="34" charset="0"/>
              <a:buChar char="•"/>
            </a:pPr>
            <a:r>
              <a:rPr lang="en-US" dirty="0"/>
              <a:t>And that the </a:t>
            </a:r>
            <a:r>
              <a:rPr lang="en-US" b="1" dirty="0"/>
              <a:t>color </a:t>
            </a:r>
            <a:r>
              <a:rPr lang="en-US" dirty="0"/>
              <a:t>should come from the "</a:t>
            </a:r>
            <a:r>
              <a:rPr lang="en-US" b="1" dirty="0"/>
              <a:t>c</a:t>
            </a:r>
            <a:r>
              <a:rPr lang="en-US" dirty="0"/>
              <a:t>" column. </a:t>
            </a:r>
          </a:p>
          <a:p>
            <a:pPr marL="171450" indent="-171450">
              <a:buFont typeface="Arial" panose="020B0604020202020204" pitchFamily="34" charset="0"/>
              <a:buChar char="•"/>
            </a:pPr>
            <a:r>
              <a:rPr lang="en-US" dirty="0"/>
              <a:t>As a result, you get the following graph, which visually encodes all the information from those 3 columns in the data frame. (R automatically figures out reasonable axis limits and a color scale, but you can manually fine tune this manually.)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Aesthetics are a powerful and fundamental concept in the grammar of graphics so let’s do a Your Turn to explore this idea a little further.</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the print outs, don’t look at the next page!)</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357328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Don’t include in PDF deck ***</a:t>
            </a:r>
          </a:p>
          <a:p>
            <a:endParaRPr lang="en-US" dirty="0"/>
          </a:p>
          <a:p>
            <a:r>
              <a:rPr lang="en-US" dirty="0"/>
              <a:t>So there’s actually a lot, and they depend on the kind of plot you’re making. For example, for a line graph you can define line width and line type, and for scatter plots you can define the shape of the dots. Picking the best aesthetics for your graph is as much an art as it is a science, and again I recommend Claus Wilke’s Fundamentals of Data Visualization for a great introduction to this topic.</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pPr marL="228600" indent="-228600">
              <a:buFont typeface="+mj-lt"/>
              <a:buAutoNum type="arabicPeriod"/>
            </a:pPr>
            <a:r>
              <a:rPr lang="en-US" b="0" baseline="0" dirty="0"/>
              <a:t>Choose a tidy data frame (this contains the data you want to plot),</a:t>
            </a:r>
          </a:p>
          <a:p>
            <a:pPr marL="228600" indent="-228600">
              <a:buAutoNum type="arabicPeriod"/>
            </a:pPr>
            <a:r>
              <a:rPr lang="en-US" b="0" baseline="0" dirty="0"/>
              <a:t>Pick a </a:t>
            </a:r>
            <a:r>
              <a:rPr lang="en-US" b="0" baseline="0" dirty="0" err="1"/>
              <a:t>geom</a:t>
            </a:r>
            <a:r>
              <a:rPr lang="en-US" b="0" baseline="0" dirty="0"/>
              <a:t> function (this is the type of plot you want to create), and </a:t>
            </a:r>
          </a:p>
          <a:p>
            <a:pPr marL="228600" indent="-228600">
              <a:buAutoNum type="arabicPeriod"/>
            </a:pPr>
            <a:r>
              <a:rPr lang="en-US" b="0" baseline="0" dirty="0"/>
              <a:t>Write aesthetic mappings (this is where you map data columns to position, color, and other features of the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let’s take another look at the COVID testing data frame that Joe introduced earlier.</a:t>
            </a:r>
          </a:p>
          <a:p>
            <a:endParaRPr lang="en-US" dirty="0"/>
          </a:p>
          <a:p>
            <a:r>
              <a:rPr lang="en-US" dirty="0"/>
              <a:t>You might remember that it had a lot of rows and columns. </a:t>
            </a:r>
          </a:p>
          <a:p>
            <a:endParaRPr lang="en-US" dirty="0"/>
          </a:p>
          <a:p>
            <a:r>
              <a:rPr lang="en-US" dirty="0"/>
              <a:t>Each row represents a single COVID19 lab test that was run at the Children’s Hospital of Philadelphia. This is actually a completely synthetic dataset in which none of the entries are actual patient data but it’s modeled to represent the underlying pattern on testing that was done at CHOP since the beginning of the pandemic. </a:t>
            </a:r>
          </a:p>
          <a:p>
            <a:endParaRPr lang="en-US" dirty="0"/>
          </a:p>
          <a:p>
            <a:r>
              <a:rPr lang="en-US" dirty="0"/>
              <a:t>The </a:t>
            </a:r>
            <a:r>
              <a:rPr lang="en-US" b="1" dirty="0" err="1"/>
              <a:t>pan_day</a:t>
            </a:r>
            <a:r>
              <a:rPr lang="en-US" b="1" dirty="0"/>
              <a:t> </a:t>
            </a:r>
            <a:r>
              <a:rPr lang="en-US" dirty="0"/>
              <a:t>variable represents the day of testing, starting with 0 at the beginning of the pandemic which was sometime in late February. So by just glancing at the first couple rows you can see a few things right away: there was only one test on the 4</a:t>
            </a:r>
            <a:r>
              <a:rPr lang="en-US" baseline="30000" dirty="0"/>
              <a:t>th</a:t>
            </a:r>
            <a:r>
              <a:rPr lang="en-US" dirty="0"/>
              <a:t> day, then 2 on the 7</a:t>
            </a:r>
            <a:r>
              <a:rPr lang="en-US" baseline="30000" dirty="0"/>
              <a:t>th</a:t>
            </a:r>
            <a:r>
              <a:rPr lang="en-US" dirty="0"/>
              <a:t>, 3 on the 8</a:t>
            </a:r>
            <a:r>
              <a:rPr lang="en-US" baseline="30000" dirty="0"/>
              <a:t>th</a:t>
            </a:r>
            <a:r>
              <a:rPr lang="en-US" dirty="0"/>
              <a:t>, and even more on the 9</a:t>
            </a:r>
            <a:r>
              <a:rPr lang="en-US" baseline="30000" dirty="0"/>
              <a:t>th</a:t>
            </a:r>
            <a:r>
              <a:rPr lang="en-US" dirty="0"/>
              <a:t> … so it seems that there is a gradual ramp up in testing. Also, of you look at the </a:t>
            </a:r>
            <a:r>
              <a:rPr lang="en-US" b="1" dirty="0"/>
              <a:t>result </a:t>
            </a:r>
            <a:r>
              <a:rPr lang="en-US" b="0" dirty="0"/>
              <a:t>column you can see that all tests early on were negative.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585017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breakouts,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pPr marL="171450" indent="-171450">
              <a:buFont typeface="Arial" panose="020B0604020202020204" pitchFamily="34" charset="0"/>
              <a:buChar char="•"/>
            </a:pPr>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So just take a few seconds and try to visualize this graph in your mind or doodle it on a piece of paper in front of you.</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barely scratched the surface of what you can do with </a:t>
            </a:r>
            <a:r>
              <a:rPr lang="en-US" dirty="0" err="1"/>
              <a:t>ggplots</a:t>
            </a:r>
            <a:r>
              <a:rPr lang="en-US" dirty="0"/>
              <a:t>.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That means, breaking it into sub-plots by another variable, for example gender or location in the hospital.</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easily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Cheat</a:t>
            </a:r>
            <a:r>
              <a:rPr lang="en-US" baseline="0" dirty="0"/>
              <a:t> Sheet which I have linked to in the Resources section of the course website is great to have on hand as you’re exploring your data. It reviews the basic template for building any plot and also lists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85629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Fundamentals of Data Visualizations by Claus Wilke. This is a very readable and recent primer on data visualization and figure design, and it’s available for free at the address shown on the slide. No need to write it down, as it’s also listed in the Resources.</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9220152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The </a:t>
            </a:r>
            <a:r>
              <a:rPr lang="en-US" i="0" dirty="0" err="1"/>
              <a:t>gtsummary</a:t>
            </a:r>
            <a:r>
              <a:rPr lang="en-US" i="0" dirty="0"/>
              <a:t> package, about which you’ll hear a great talk tomorrow, makes it trivial to generate publication-ready tables from a tidy data.</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when you run this code,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wrong. If you don’t visualize the data you’re probably missing important information. Being able to visualize data </a:t>
            </a:r>
            <a:r>
              <a:rPr lang="en-US" b="1" i="0" dirty="0"/>
              <a:t>quickly </a:t>
            </a:r>
            <a:r>
              <a:rPr lang="en-US" i="0" dirty="0"/>
              <a:t>is critical for</a:t>
            </a:r>
            <a:r>
              <a:rPr lang="en-US" i="0" baseline="0" dirty="0"/>
              <a:t> understanding.</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err="1"/>
              <a:t>covid_testing</a:t>
            </a:r>
            <a:r>
              <a:rPr lang="en-US" i="0" baseline="0" dirty="0"/>
              <a:t> data</a:t>
            </a:r>
          </a:p>
          <a:p>
            <a:pPr marL="171450" indent="-171450">
              <a:buFont typeface="Arial" charset="0"/>
              <a:buChar char="•"/>
            </a:pPr>
            <a:r>
              <a:rPr lang="en-US" i="0" baseline="0" dirty="0"/>
              <a:t>We specify the type of plot,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which for </a:t>
            </a:r>
            <a:r>
              <a:rPr lang="en-US" b="0" i="0" baseline="0" dirty="0" err="1"/>
              <a:t>covid_testing</a:t>
            </a:r>
            <a:r>
              <a:rPr lang="en-US" b="0" i="0" baseline="0" dirty="0"/>
              <a:t> is the count of tests in a particular bin. </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you usually put at the end of the line, followed by a newline.</a:t>
            </a:r>
          </a:p>
          <a:p>
            <a:pPr marL="171450" indent="-171450">
              <a:buFont typeface="Arial" charset="0"/>
              <a:buChar char="•"/>
            </a:pPr>
            <a:r>
              <a:rPr lang="en-US" i="0" baseline="0" dirty="0"/>
              <a:t>And the mappings need to go inside the </a:t>
            </a:r>
            <a:r>
              <a:rPr lang="en-US" b="1" i="0" baseline="0" dirty="0" err="1"/>
              <a:t>aes</a:t>
            </a:r>
            <a:r>
              <a:rPr lang="en-US" b="1" i="0" baseline="0" dirty="0"/>
              <a:t>() </a:t>
            </a:r>
            <a:r>
              <a:rPr lang="en-US" i="0" baseline="0" dirty="0"/>
              <a:t>function. “AES” is for “aesthetic mapping”.</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93732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E6A3669-D41F-2445-BE9B-C4DA3C38E69A}" type="datetime1">
              <a:rPr lang="en-US" smtClean="0">
                <a:solidFill>
                  <a:prstClr val="black">
                    <a:lumMod val="95000"/>
                    <a:lumOff val="5000"/>
                  </a:prstClr>
                </a:solidFill>
              </a:r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0389307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0215470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59F2D3-3D4C-3049-8C44-7ABD49A8FF5B}" type="datetime1">
              <a:rPr lang="en-US" smtClean="0">
                <a:solidFill>
                  <a:prstClr val="black">
                    <a:lumMod val="95000"/>
                    <a:lumOff val="5000"/>
                  </a:prstClr>
                </a:solidFill>
              </a:r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9FA429-F9AD-DF49-BDB4-8A2A57DF7445}" type="datetime1">
              <a:rPr lang="en-US" smtClean="0">
                <a:solidFill>
                  <a:prstClr val="black">
                    <a:lumMod val="95000"/>
                    <a:lumOff val="5000"/>
                  </a:prstClr>
                </a:solidFill>
              </a:r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13586-4BB0-014D-8710-740062C6FD74}" type="datetime1">
              <a:rPr lang="en-US" smtClean="0">
                <a:solidFill>
                  <a:prstClr val="black">
                    <a:lumMod val="95000"/>
                    <a:lumOff val="5000"/>
                  </a:prstClr>
                </a:solidFill>
              </a:r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FEAC25-7A55-EF43-A21B-4CC34B8FC611}" type="datetime1">
              <a:rPr lang="en-US" smtClean="0">
                <a:solidFill>
                  <a:prstClr val="black">
                    <a:lumMod val="95000"/>
                    <a:lumOff val="5000"/>
                  </a:prstClr>
                </a:solidFill>
              </a:rPr>
              <a:t>8/15/22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C7DDB-0609-0043-BED5-6358FA21890F}" type="datetime1">
              <a:rPr lang="en-US" smtClean="0">
                <a:solidFill>
                  <a:prstClr val="black">
                    <a:lumMod val="95000"/>
                    <a:lumOff val="5000"/>
                  </a:prstClr>
                </a:solidFill>
              </a:rPr>
              <a:t>8/15/22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4BDE91-1356-2440-B9D9-46A675FED685}" type="datetime1">
              <a:rPr lang="en-US" smtClean="0">
                <a:solidFill>
                  <a:prstClr val="black">
                    <a:lumMod val="95000"/>
                    <a:lumOff val="5000"/>
                  </a:prstClr>
                </a:solidFill>
              </a:r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627D77-1BF9-6645-9829-FB60EC2271C2}" type="datetime1">
              <a:rPr lang="en-US" smtClean="0">
                <a:solidFill>
                  <a:prstClr val="black">
                    <a:lumMod val="95000"/>
                    <a:lumOff val="5000"/>
                  </a:prstClr>
                </a:solidFill>
              </a:r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7635B3-D80F-E84B-ACF5-F2D57E7ADFDD}" type="datetime1">
              <a:rPr lang="en-US" smtClean="0">
                <a:solidFill>
                  <a:prstClr val="black">
                    <a:lumMod val="95000"/>
                    <a:lumOff val="5000"/>
                  </a:prstClr>
                </a:solidFill>
              </a:r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FCBFB-9E1F-7F47-80EE-CA8D7CEAF237}" type="datetime1">
              <a:rPr lang="en-US" smtClean="0">
                <a:solidFill>
                  <a:prstClr val="black">
                    <a:lumMod val="95000"/>
                    <a:lumOff val="5000"/>
                  </a:prstClr>
                </a:solidFill>
              </a:rPr>
              <a:t>8/15/22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56019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1306750"/>
            <a:ext cx="4754880" cy="5002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1306750"/>
            <a:ext cx="4754880" cy="5002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CB5A45-435A-B143-9729-43F0E05EA903}" type="datetime1">
              <a:rPr lang="en-US" smtClean="0">
                <a:solidFill>
                  <a:prstClr val="black">
                    <a:lumMod val="95000"/>
                    <a:lumOff val="5000"/>
                  </a:prstClr>
                </a:solidFill>
              </a:rPr>
              <a:t>8/15/22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2560" y="1393378"/>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377682"/>
            <a:ext cx="4754880" cy="39316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89320" y="1393378"/>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377682"/>
            <a:ext cx="4754880" cy="3931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5B1096-A70F-A94F-8ABC-53802E7AEE3A}" type="datetime1">
              <a:rPr lang="en-US" smtClean="0">
                <a:solidFill>
                  <a:prstClr val="black">
                    <a:lumMod val="95000"/>
                    <a:lumOff val="5000"/>
                  </a:prstClr>
                </a:solidFill>
              </a:rPr>
              <a:t>8/15/22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047302-66DD-134C-B466-56C2FE60CA5C}" type="datetime1">
              <a:rPr lang="en-US" smtClean="0">
                <a:solidFill>
                  <a:prstClr val="black">
                    <a:lumMod val="95000"/>
                    <a:lumOff val="5000"/>
                  </a:prstClr>
                </a:solidFill>
              </a:rPr>
              <a:t>8/15/22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4543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213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6468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328286"/>
            <a:ext cx="9720073" cy="4981074"/>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13645F5-B614-944F-ACC3-8DEC1F00C955}" type="datetime1">
              <a:rPr lang="en-US" smtClean="0">
                <a:solidFill>
                  <a:prstClr val="black">
                    <a:lumMod val="95000"/>
                    <a:lumOff val="5000"/>
                  </a:prstClr>
                </a:solidFill>
              </a:rPr>
              <a:t>8/15/22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7" r:id="rId8"/>
    <p:sldLayoutId id="2147483678" r:id="rId9"/>
    <p:sldLayoutId id="2147483679" r:id="rId10"/>
    <p:sldLayoutId id="2147483680" r:id="rId11"/>
    <p:sldLayoutId id="2147483674" r:id="rId12"/>
    <p:sldLayoutId id="2147483676" r:id="rId13"/>
    <p:sldLayoutId id="2147483668" r:id="rId14"/>
    <p:sldLayoutId id="2147483669" r:id="rId15"/>
    <p:sldLayoutId id="2147483670" r:id="rId16"/>
    <p:sldLayoutId id="2147483671" r:id="rId17"/>
    <p:sldLayoutId id="2147483672" r:id="rId18"/>
  </p:sldLayoutIdLst>
  <p:hf hdr="0" ftr="0" dt="0"/>
  <p:txStyles>
    <p:titleStyle>
      <a:lvl1pPr algn="ctr" defTabSz="914400" rtl="0" eaLnBrk="1" latinLnBrk="0" hangingPunct="1">
        <a:lnSpc>
          <a:spcPct val="80000"/>
        </a:lnSpc>
        <a:spcBef>
          <a:spcPct val="0"/>
        </a:spcBef>
        <a:buNone/>
        <a:defRPr sz="50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5.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7.tiff"/></Relationships>
</file>

<file path=ppt/slides/_rels/slide2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7.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1.emf"/><Relationship Id="rId7" Type="http://schemas.openxmlformats.org/officeDocument/2006/relationships/image" Target="../media/image27.tiff"/><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26.tiff"/><Relationship Id="rId5" Type="http://schemas.openxmlformats.org/officeDocument/2006/relationships/image" Target="../media/image23.tiff"/><Relationship Id="rId4" Type="http://schemas.openxmlformats.org/officeDocument/2006/relationships/image" Target="../media/image28.png"/><Relationship Id="rId9" Type="http://schemas.openxmlformats.org/officeDocument/2006/relationships/image" Target="../media/image25.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hyperlink" Target="https://serialmentor.com/dataviz"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41.tiff"/><Relationship Id="rId4" Type="http://schemas.openxmlformats.org/officeDocument/2006/relationships/image" Target="../media/image40.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sz="7200" b="1" dirty="0"/>
              <a:t>Visualize</a:t>
            </a:r>
            <a:endParaRPr lang="en-US" sz="7200"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Stephan Kadauke</a:t>
            </a:r>
          </a:p>
          <a:p>
            <a:r>
              <a:rPr lang="en-US" sz="2800" dirty="0"/>
              <a:t>R/</a:t>
            </a:r>
            <a:r>
              <a:rPr lang="en-US" sz="2800"/>
              <a:t>Medicine 2022</a:t>
            </a:r>
            <a:endParaRPr lang="en-US" sz="2800"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spTree>
    <p:extLst>
      <p:ext uri="{BB962C8B-B14F-4D97-AF65-F5344CB8AC3E}">
        <p14:creationId xmlns:p14="http://schemas.microsoft.com/office/powerpoint/2010/main" val="49381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normAutofit fontScale="90000"/>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3539362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363529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normAutofit fontScale="90000"/>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83BD-F327-1A49-BABF-7E297D97B87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B4EF451-A5DB-9042-9F56-EABB30611A79}"/>
              </a:ext>
            </a:extLst>
          </p:cNvPr>
          <p:cNvSpPr>
            <a:spLocks noGrp="1"/>
          </p:cNvSpPr>
          <p:nvPr>
            <p:ph type="body" sz="quarter" idx="13"/>
          </p:nvPr>
        </p:nvSpPr>
        <p:spPr>
          <a:xfrm>
            <a:off x="1024128" y="4588042"/>
            <a:ext cx="9720072" cy="1684742"/>
          </a:xfrm>
        </p:spPr>
        <p:txBody>
          <a:bodyPr>
            <a:normAutofit fontScale="85000" lnSpcReduction="20000"/>
          </a:bodyPr>
          <a:lstStyle/>
          <a:p>
            <a:pPr algn="ctr"/>
            <a:r>
              <a:rPr lang="en-US" dirty="0"/>
              <a:t>In addition to x/y position and color, what other aesthetics can you think of? </a:t>
            </a:r>
          </a:p>
          <a:p>
            <a:pPr algn="ctr"/>
            <a:r>
              <a:rPr lang="en-US" dirty="0"/>
              <a:t>Type your answers in the chat!</a:t>
            </a:r>
          </a:p>
        </p:txBody>
      </p:sp>
      <p:grpSp>
        <p:nvGrpSpPr>
          <p:cNvPr id="6" name="Group 5">
            <a:extLst>
              <a:ext uri="{FF2B5EF4-FFF2-40B4-BE49-F238E27FC236}">
                <a16:creationId xmlns:a16="http://schemas.microsoft.com/office/drawing/2014/main" id="{21AE0F14-689F-D140-8A6B-58BBFE039AED}"/>
              </a:ext>
            </a:extLst>
          </p:cNvPr>
          <p:cNvGrpSpPr/>
          <p:nvPr/>
        </p:nvGrpSpPr>
        <p:grpSpPr>
          <a:xfrm>
            <a:off x="2960305" y="2084832"/>
            <a:ext cx="6271390" cy="2015206"/>
            <a:chOff x="1380698" y="1691644"/>
            <a:chExt cx="6271390" cy="2015206"/>
          </a:xfrm>
        </p:grpSpPr>
        <p:pic>
          <p:nvPicPr>
            <p:cNvPr id="4" name="Picture 3">
              <a:extLst>
                <a:ext uri="{FF2B5EF4-FFF2-40B4-BE49-F238E27FC236}">
                  <a16:creationId xmlns:a16="http://schemas.microsoft.com/office/drawing/2014/main" id="{CEB4CF4C-14BD-3B49-8B0D-47FF565042AA}"/>
                </a:ext>
              </a:extLst>
            </p:cNvPr>
            <p:cNvPicPr>
              <a:picLocks noChangeAspect="1"/>
            </p:cNvPicPr>
            <p:nvPr/>
          </p:nvPicPr>
          <p:blipFill rotWithShape="1">
            <a:blip r:embed="rId3"/>
            <a:srcRect r="66500" b="52477"/>
            <a:stretch/>
          </p:blipFill>
          <p:spPr>
            <a:xfrm>
              <a:off x="1380698" y="1691644"/>
              <a:ext cx="3159217" cy="2015206"/>
            </a:xfrm>
            <a:prstGeom prst="rect">
              <a:avLst/>
            </a:prstGeom>
          </p:spPr>
        </p:pic>
        <p:pic>
          <p:nvPicPr>
            <p:cNvPr id="5" name="Picture 4">
              <a:extLst>
                <a:ext uri="{FF2B5EF4-FFF2-40B4-BE49-F238E27FC236}">
                  <a16:creationId xmlns:a16="http://schemas.microsoft.com/office/drawing/2014/main" id="{CCED3FCF-7103-134E-97FC-B07D40266F4B}"/>
                </a:ext>
              </a:extLst>
            </p:cNvPr>
            <p:cNvPicPr>
              <a:picLocks noChangeAspect="1"/>
            </p:cNvPicPr>
            <p:nvPr/>
          </p:nvPicPr>
          <p:blipFill rotWithShape="1">
            <a:blip r:embed="rId3"/>
            <a:srcRect t="50000" r="66999" b="2477"/>
            <a:stretch/>
          </p:blipFill>
          <p:spPr>
            <a:xfrm>
              <a:off x="4539916" y="1691644"/>
              <a:ext cx="3112172" cy="2015206"/>
            </a:xfrm>
            <a:prstGeom prst="rect">
              <a:avLst/>
            </a:prstGeom>
          </p:spPr>
        </p:pic>
      </p:grpSp>
    </p:spTree>
    <p:extLst>
      <p:ext uri="{BB962C8B-B14F-4D97-AF65-F5344CB8AC3E}">
        <p14:creationId xmlns:p14="http://schemas.microsoft.com/office/powerpoint/2010/main" val="101821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normAutofit fontScale="90000"/>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2792723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3861342"/>
          </a:xfrm>
        </p:spPr>
        <p:txBody>
          <a:bodyPr>
            <a:normAutofit fontScale="92500" lnSpcReduction="10000"/>
          </a:bodyPr>
          <a:lstStyle/>
          <a:p>
            <a:pPr marL="0" indent="0">
              <a:buNone/>
            </a:pPr>
            <a:r>
              <a:rPr lang="en-US" dirty="0"/>
              <a:t>Open </a:t>
            </a:r>
            <a:r>
              <a:rPr lang="en-US" sz="4000" dirty="0">
                <a:solidFill>
                  <a:schemeClr val="accent2"/>
                </a:solidFill>
                <a:latin typeface="Monaco" pitchFamily="2" charset="77"/>
              </a:rPr>
              <a:t>02 - </a:t>
            </a:r>
            <a:r>
              <a:rPr lang="en-US" sz="4000" dirty="0" err="1">
                <a:solidFill>
                  <a:schemeClr val="accent2"/>
                </a:solidFill>
                <a:latin typeface="Monaco" pitchFamily="2" charset="77"/>
              </a:rPr>
              <a:t>Visualize.Rmd</a:t>
            </a:r>
            <a:r>
              <a:rPr lang="en-US" dirty="0"/>
              <a:t>. Work through the exercises of the section titled “Your Turn 5”.</a:t>
            </a:r>
          </a:p>
          <a:p>
            <a:pPr marL="0" indent="0">
              <a:buNone/>
            </a:pPr>
            <a:r>
              <a:rPr lang="en-US" dirty="0"/>
              <a:t>Stop when it says “Stop Here”.</a:t>
            </a:r>
          </a:p>
          <a:p>
            <a:pPr marL="0" indent="0">
              <a:buNone/>
            </a:pPr>
            <a:endParaRPr lang="en-US" dirty="0"/>
          </a:p>
          <a:p>
            <a:pPr marL="0" indent="0">
              <a:buNone/>
            </a:pPr>
            <a:r>
              <a:rPr lang="en-US" dirty="0"/>
              <a:t>Click “yes” when you’re done!</a:t>
            </a:r>
          </a:p>
        </p:txBody>
      </p:sp>
    </p:spTree>
    <p:extLst>
      <p:ext uri="{BB962C8B-B14F-4D97-AF65-F5344CB8AC3E}">
        <p14:creationId xmlns:p14="http://schemas.microsoft.com/office/powerpoint/2010/main" val="2492295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4CA999-4BB2-BA43-BCAB-73D651611B16}"/>
              </a:ext>
            </a:extLst>
          </p:cNvPr>
          <p:cNvSpPr/>
          <p:nvPr/>
        </p:nvSpPr>
        <p:spPr>
          <a:xfrm>
            <a:off x="4137771" y="370505"/>
            <a:ext cx="3916457" cy="646331"/>
          </a:xfrm>
          <a:prstGeom prst="rect">
            <a:avLst/>
          </a:prstGeom>
        </p:spPr>
        <p:txBody>
          <a:bodyPr wrap="none">
            <a:spAutoFit/>
          </a:bodyPr>
          <a:lstStyle/>
          <a:p>
            <a:r>
              <a:rPr lang="en-US" sz="3600" dirty="0" err="1">
                <a:solidFill>
                  <a:schemeClr val="accent2"/>
                </a:solidFill>
                <a:latin typeface="Monaco" pitchFamily="2" charset="77"/>
              </a:rPr>
              <a:t>covid_testing</a:t>
            </a:r>
            <a:r>
              <a:rPr lang="en-US" sz="3600" dirty="0"/>
              <a:t> </a:t>
            </a:r>
          </a:p>
        </p:txBody>
      </p:sp>
      <p:pic>
        <p:nvPicPr>
          <p:cNvPr id="5" name="Picture 4">
            <a:extLst>
              <a:ext uri="{FF2B5EF4-FFF2-40B4-BE49-F238E27FC236}">
                <a16:creationId xmlns:a16="http://schemas.microsoft.com/office/drawing/2014/main" id="{D8063E30-10FF-9C40-B20A-36B90CCFE0B8}"/>
              </a:ext>
            </a:extLst>
          </p:cNvPr>
          <p:cNvPicPr>
            <a:picLocks noChangeAspect="1"/>
          </p:cNvPicPr>
          <p:nvPr/>
        </p:nvPicPr>
        <p:blipFill>
          <a:blip r:embed="rId3"/>
          <a:stretch>
            <a:fillRect/>
          </a:stretch>
        </p:blipFill>
        <p:spPr>
          <a:xfrm>
            <a:off x="1281283" y="1068960"/>
            <a:ext cx="9629432" cy="5676064"/>
          </a:xfrm>
          <a:prstGeom prst="rect">
            <a:avLst/>
          </a:prstGeom>
        </p:spPr>
      </p:pic>
    </p:spTree>
    <p:extLst>
      <p:ext uri="{BB962C8B-B14F-4D97-AF65-F5344CB8AC3E}">
        <p14:creationId xmlns:p14="http://schemas.microsoft.com/office/powerpoint/2010/main" val="162238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Return to </a:t>
            </a:r>
            <a:r>
              <a:rPr lang="en-US" sz="4000" dirty="0">
                <a:solidFill>
                  <a:schemeClr val="accent2"/>
                </a:solidFill>
                <a:latin typeface="Monaco" pitchFamily="2" charset="77"/>
              </a:rPr>
              <a:t>02 - </a:t>
            </a:r>
            <a:r>
              <a:rPr lang="en-US" sz="4000" dirty="0" err="1">
                <a:solidFill>
                  <a:schemeClr val="accent2"/>
                </a:solidFill>
                <a:latin typeface="Monaco" pitchFamily="2" charset="77"/>
              </a:rPr>
              <a:t>Visualize.Rmd</a:t>
            </a:r>
            <a:r>
              <a:rPr lang="en-US" dirty="0"/>
              <a:t>. Work through the exercises of the section titled “Your Turn 6.”</a:t>
            </a:r>
          </a:p>
        </p:txBody>
      </p:sp>
    </p:spTree>
    <p:extLst>
      <p:ext uri="{BB962C8B-B14F-4D97-AF65-F5344CB8AC3E}">
        <p14:creationId xmlns:p14="http://schemas.microsoft.com/office/powerpoint/2010/main" val="3738858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3900" dirty="0" err="1">
                <a:solidFill>
                  <a:schemeClr val="accent2"/>
                </a:solidFill>
                <a:latin typeface="Monaco" pitchFamily="2" charset="77"/>
              </a:rPr>
              <a:t>covid_testing</a:t>
            </a:r>
            <a:r>
              <a:rPr lang="en-US" dirty="0"/>
              <a:t> data frame. </a:t>
            </a:r>
          </a:p>
          <a:p>
            <a:pPr marL="0" indent="0">
              <a:buNone/>
            </a:pPr>
            <a:r>
              <a:rPr lang="en-US" dirty="0"/>
              <a:t>What do you think plot would look like in which: </a:t>
            </a:r>
          </a:p>
          <a:p>
            <a:pPr>
              <a:buFontTx/>
              <a:buChar char="-"/>
            </a:pPr>
            <a:r>
              <a:rPr lang="en-US" dirty="0"/>
              <a:t> the x-axis represents </a:t>
            </a:r>
            <a:r>
              <a:rPr lang="en-US" sz="3900" dirty="0" err="1">
                <a:solidFill>
                  <a:schemeClr val="accent2"/>
                </a:solidFill>
                <a:latin typeface="Monaco" pitchFamily="2" charset="77"/>
              </a:rPr>
              <a:t>pan_day</a:t>
            </a:r>
            <a:r>
              <a:rPr lang="en-US" dirty="0"/>
              <a:t> (day of the pandemic), and</a:t>
            </a:r>
          </a:p>
          <a:p>
            <a:pPr>
              <a:buFontTx/>
              <a:buChar char="-"/>
            </a:pPr>
            <a:r>
              <a:rPr lang="en-US" dirty="0"/>
              <a:t> the y-axis represents the number of tests that were performed on that day?</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normAutofit fontScale="90000"/>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Tree>
    <p:extLst>
      <p:ext uri="{BB962C8B-B14F-4D97-AF65-F5344CB8AC3E}">
        <p14:creationId xmlns:p14="http://schemas.microsoft.com/office/powerpoint/2010/main" val="4293770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446" y="1161846"/>
            <a:ext cx="9985108" cy="7210714"/>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049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https://serialmentor.com/dataviz</a:t>
            </a:r>
            <a:endParaRPr lang="en-US" sz="3600" dirty="0"/>
          </a:p>
        </p:txBody>
      </p:sp>
    </p:spTree>
    <p:extLst>
      <p:ext uri="{BB962C8B-B14F-4D97-AF65-F5344CB8AC3E}">
        <p14:creationId xmlns:p14="http://schemas.microsoft.com/office/powerpoint/2010/main" val="1027321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fontScale="90000"/>
          </a:bodyPr>
          <a:lstStyle/>
          <a:p>
            <a:r>
              <a:rPr lang="en-US" dirty="0"/>
              <a:t>A grammar for </a:t>
            </a:r>
            <a:r>
              <a:rPr lang="en-US" i="1" dirty="0"/>
              <a:t>tables</a:t>
            </a:r>
          </a:p>
        </p:txBody>
      </p:sp>
    </p:spTree>
    <p:extLst>
      <p:ext uri="{BB962C8B-B14F-4D97-AF65-F5344CB8AC3E}">
        <p14:creationId xmlns:p14="http://schemas.microsoft.com/office/powerpoint/2010/main" val="390748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6"/>
            <a:ext cx="9720072" cy="2172202"/>
          </a:xfrm>
        </p:spPr>
        <p:txBody>
          <a:bodyPr>
            <a:normAutofit fontScale="850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69808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51660" y="295737"/>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
        <p:nvSpPr>
          <p:cNvPr id="11" name="TextBox 10">
            <a:extLst>
              <a:ext uri="{FF2B5EF4-FFF2-40B4-BE49-F238E27FC236}">
                <a16:creationId xmlns:a16="http://schemas.microsoft.com/office/drawing/2014/main" id="{60DE81FA-7876-3449-9AF2-6C2321DB9AB7}"/>
              </a:ext>
            </a:extLst>
          </p:cNvPr>
          <p:cNvSpPr txBox="1"/>
          <p:nvPr/>
        </p:nvSpPr>
        <p:spPr>
          <a:xfrm>
            <a:off x="1601376" y="734291"/>
            <a:ext cx="9384628" cy="3046988"/>
          </a:xfrm>
          <a:prstGeom prst="rect">
            <a:avLst/>
          </a:prstGeom>
          <a:noFill/>
        </p:spPr>
        <p:txBody>
          <a:bodyPr wrap="square" rtlCol="0">
            <a:spAutoFit/>
          </a:bodyPr>
          <a:lstStyle/>
          <a:p>
            <a:r>
              <a:rPr lang="en-US" sz="3200" dirty="0"/>
              <a:t>When you run this code, you will get what looks like an error but is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5" y="4238176"/>
            <a:ext cx="10360607" cy="347089"/>
          </a:xfrm>
          <a:prstGeom prst="rect">
            <a:avLst/>
          </a:prstGeom>
        </p:spPr>
      </p:pic>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5" name="Picture 4">
            <a:extLst>
              <a:ext uri="{FF2B5EF4-FFF2-40B4-BE49-F238E27FC236}">
                <a16:creationId xmlns:a16="http://schemas.microsoft.com/office/drawing/2014/main" id="{C2D5855E-2267-6544-B884-2AE7B3E4A006}"/>
              </a:ext>
            </a:extLst>
          </p:cNvPr>
          <p:cNvPicPr>
            <a:picLocks noChangeAspect="1"/>
          </p:cNvPicPr>
          <p:nvPr/>
        </p:nvPicPr>
        <p:blipFill>
          <a:blip r:embed="rId3"/>
          <a:stretch>
            <a:fillRect/>
          </a:stretch>
        </p:blipFill>
        <p:spPr>
          <a:xfrm>
            <a:off x="1912190" y="698087"/>
            <a:ext cx="8763000" cy="4775200"/>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400" dirty="0">
                  <a:latin typeface="Monaco" pitchFamily="2" charset="77"/>
                  <a:ea typeface="Menlo" panose="020B0609030804020204" pitchFamily="49" charset="0"/>
                  <a:cs typeface="Menlo" panose="020B0609030804020204" pitchFamily="49" charset="0"/>
                </a:rPr>
                <a:t>))</a:t>
              </a:r>
            </a:p>
          </p:txBody>
        </p:sp>
      </p:grpSp>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10814</TotalTime>
  <Words>4215</Words>
  <Application>Microsoft Macintosh PowerPoint</Application>
  <PresentationFormat>Widescreen</PresentationFormat>
  <Paragraphs>392</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Monaco</vt:lpstr>
      <vt:lpstr>Tw Cen MT</vt:lpstr>
      <vt:lpstr>Tw Cen MT Condensed</vt:lpstr>
      <vt:lpstr>Wingdings 3</vt:lpstr>
      <vt:lpstr>Integral</vt:lpstr>
      <vt:lpstr>Visualize</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1. Pick a “Tidy” Data Frame</vt:lpstr>
      <vt:lpstr>PowerPoint Presentation</vt:lpstr>
      <vt:lpstr>2. Pick a “Geom” Function</vt:lpstr>
      <vt:lpstr>PowerPoint Presentation</vt:lpstr>
      <vt:lpstr>3. Write Aesthetic Mappings</vt:lpstr>
      <vt:lpstr>Your Turn #4</vt:lpstr>
      <vt:lpstr>Aesthetics</vt:lpstr>
      <vt:lpstr>To make any kind of graph:</vt:lpstr>
      <vt:lpstr>Your Turn #5</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#6</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grammar for tables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cp:lastModifiedBy>
  <cp:revision>557</cp:revision>
  <cp:lastPrinted>2020-07-07T16:31:56Z</cp:lastPrinted>
  <dcterms:created xsi:type="dcterms:W3CDTF">2018-02-26T19:02:44Z</dcterms:created>
  <dcterms:modified xsi:type="dcterms:W3CDTF">2022-08-15T22:49:42Z</dcterms:modified>
</cp:coreProperties>
</file>